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3" r:id="rId10"/>
    <p:sldId id="269" r:id="rId11"/>
    <p:sldId id="270" r:id="rId12"/>
    <p:sldId id="271" r:id="rId13"/>
    <p:sldId id="272" r:id="rId14"/>
    <p:sldId id="276" r:id="rId15"/>
    <p:sldId id="273" r:id="rId16"/>
    <p:sldId id="274" r:id="rId17"/>
    <p:sldId id="275" r:id="rId18"/>
    <p:sldId id="277" r:id="rId19"/>
    <p:sldId id="278" r:id="rId20"/>
    <p:sldId id="280" r:id="rId21"/>
    <p:sldId id="279" r:id="rId22"/>
    <p:sldId id="262" r:id="rId23"/>
    <p:sldId id="26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5" autoAdjust="0"/>
    <p:restoredTop sz="86429" autoAdjust="0"/>
  </p:normalViewPr>
  <p:slideViewPr>
    <p:cSldViewPr>
      <p:cViewPr varScale="1">
        <p:scale>
          <a:sx n="64" d="100"/>
          <a:sy n="64" d="100"/>
        </p:scale>
        <p:origin x="-2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5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A13A6-1DA6-4B28-92C1-FEBFEEE61B27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53B0-C667-4A76-9D56-D93803610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A13A6-1DA6-4B28-92C1-FEBFEEE61B27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53B0-C667-4A76-9D56-D93803610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A13A6-1DA6-4B28-92C1-FEBFEEE61B27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53B0-C667-4A76-9D56-D93803610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A13A6-1DA6-4B28-92C1-FEBFEEE61B27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53B0-C667-4A76-9D56-D93803610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A13A6-1DA6-4B28-92C1-FEBFEEE61B27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53B0-C667-4A76-9D56-D93803610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A13A6-1DA6-4B28-92C1-FEBFEEE61B27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53B0-C667-4A76-9D56-D93803610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A13A6-1DA6-4B28-92C1-FEBFEEE61B27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53B0-C667-4A76-9D56-D93803610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A13A6-1DA6-4B28-92C1-FEBFEEE61B27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53B0-C667-4A76-9D56-D93803610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A13A6-1DA6-4B28-92C1-FEBFEEE61B27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53B0-C667-4A76-9D56-D93803610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A13A6-1DA6-4B28-92C1-FEBFEEE61B27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53B0-C667-4A76-9D56-D93803610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A13A6-1DA6-4B28-92C1-FEBFEEE61B27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30453B0-C667-4A76-9D56-D93803610B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1A13A6-1DA6-4B28-92C1-FEBFEEE61B27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0453B0-C667-4A76-9D56-D93803610BF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cc280546.aspx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consultingblogs.emc.com/jamiethomson/archive/2006/01/05/SSIS_3A00_-Common-folder-structure.aspx" TargetMode="External"/><Relationship Id="rId3" Type="http://schemas.openxmlformats.org/officeDocument/2006/relationships/hyperlink" Target="http://support.microsoft.com/kb/918760" TargetMode="External"/><Relationship Id="rId7" Type="http://schemas.openxmlformats.org/officeDocument/2006/relationships/hyperlink" Target="http://www.bidn.com/blogs/timmurphy/ssas/1246/append-timestamp-to-log-file-name" TargetMode="External"/><Relationship Id="rId2" Type="http://schemas.openxmlformats.org/officeDocument/2006/relationships/hyperlink" Target="http://sqlsafety.blogspot.com/2010/10/package-storage-msdb-folder-or-packag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qlblog.com/blogs/michael_coles/archive/2010/01/18/ssis-mo-secure-configurations.aspx" TargetMode="External"/><Relationship Id="rId5" Type="http://schemas.openxmlformats.org/officeDocument/2006/relationships/hyperlink" Target="http://www.windowsitpro.com/article/tips/easily-import-and-export-ssis-packages.aspx" TargetMode="External"/><Relationship Id="rId4" Type="http://schemas.openxmlformats.org/officeDocument/2006/relationships/hyperlink" Target="http://bi-polar23.blogspot.com/2009/04/ssis-and-package-protectionlevel.html" TargetMode="External"/><Relationship Id="rId9" Type="http://schemas.openxmlformats.org/officeDocument/2006/relationships/hyperlink" Target="http://consultingblogs.emc.com/jamiethomson/archive/2006/01/05/ssis_3a00_-suggested-best-practices-and-naming-conventions.aspx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ndowsitpro.com/article/tips/easily-import-and-export-ssis-packages.asp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Migrating</a:t>
            </a:r>
            <a:r>
              <a:rPr lang="en-US" baseline="0" dirty="0" smtClean="0"/>
              <a:t> SSIS Packages from 2005 to 2008</a:t>
            </a:r>
            <a:br>
              <a:rPr lang="en-US" baseline="0" dirty="0" smtClean="0"/>
            </a:br>
            <a:r>
              <a:rPr lang="en-US" baseline="0" dirty="0" smtClean="0"/>
              <a:t>Lessons Learned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David Cobb</a:t>
            </a:r>
          </a:p>
          <a:p>
            <a:r>
              <a:rPr lang="en-US" dirty="0" smtClean="0"/>
              <a:t>MCT, MCITP SQL </a:t>
            </a:r>
            <a:r>
              <a:rPr lang="en-US" dirty="0" err="1" smtClean="0"/>
              <a:t>DBA,Dev,BI</a:t>
            </a:r>
            <a:endParaRPr lang="en-US" dirty="0" smtClean="0"/>
          </a:p>
          <a:p>
            <a:r>
              <a:rPr lang="en-US" dirty="0" smtClean="0"/>
              <a:t>MCSE,MCAD</a:t>
            </a:r>
          </a:p>
          <a:p>
            <a:r>
              <a:rPr lang="en-US" dirty="0" smtClean="0"/>
              <a:t>david@davidcobb.net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fix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Change protection level on ALL the packages to </a:t>
            </a:r>
            <a:r>
              <a:rPr lang="en-US" dirty="0" err="1" smtClean="0"/>
              <a:t>DontSaveSensitive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Locate and change any property marked as Sensitive=1 and set to =0.</a:t>
            </a:r>
          </a:p>
          <a:p>
            <a:r>
              <a:rPr lang="en-US" dirty="0" smtClean="0"/>
              <a:t>May have an Encrypted=1 property as well</a:t>
            </a:r>
          </a:p>
          <a:p>
            <a:pPr algn="ctr">
              <a:buNone/>
            </a:pPr>
            <a:endParaRPr lang="en-US" sz="2400" dirty="0" smtClean="0"/>
          </a:p>
          <a:p>
            <a:pPr>
              <a:buNone/>
            </a:pPr>
            <a:r>
              <a:rPr lang="en-US" sz="1900" dirty="0" smtClean="0"/>
              <a:t>BEFORE: &lt;</a:t>
            </a:r>
            <a:r>
              <a:rPr lang="en-US" sz="1900" dirty="0" err="1" smtClean="0"/>
              <a:t>DTS:Property</a:t>
            </a:r>
            <a:r>
              <a:rPr lang="en-US" sz="1900" dirty="0" smtClean="0"/>
              <a:t> </a:t>
            </a:r>
            <a:r>
              <a:rPr lang="en-US" sz="1900" dirty="0" err="1" smtClean="0"/>
              <a:t>DTS:Name</a:t>
            </a:r>
            <a:r>
              <a:rPr lang="en-US" sz="1900" dirty="0" smtClean="0"/>
              <a:t>="</a:t>
            </a:r>
            <a:r>
              <a:rPr lang="en-US" sz="1900" dirty="0" err="1" smtClean="0"/>
              <a:t>ServerPassword</a:t>
            </a:r>
            <a:r>
              <a:rPr lang="en-US" sz="1900" dirty="0" smtClean="0"/>
              <a:t>" Sensitive="1" Encrypted="1"&gt;AQAAA…</a:t>
            </a:r>
            <a:r>
              <a:rPr lang="en-US" sz="1900" dirty="0" err="1" smtClean="0"/>
              <a:t>Jq+rcOiv</a:t>
            </a:r>
            <a:r>
              <a:rPr lang="en-US" sz="1900" dirty="0" smtClean="0"/>
              <a:t>&lt;/</a:t>
            </a:r>
            <a:r>
              <a:rPr lang="en-US" sz="1900" dirty="0" err="1" smtClean="0"/>
              <a:t>DTS:Property</a:t>
            </a:r>
            <a:r>
              <a:rPr lang="en-US" sz="1900" dirty="0" smtClean="0"/>
              <a:t>&gt; </a:t>
            </a:r>
            <a:endParaRPr lang="en-US" sz="1900" dirty="0" smtClean="0"/>
          </a:p>
          <a:p>
            <a:pPr>
              <a:buNone/>
            </a:pPr>
            <a:r>
              <a:rPr lang="en-US" sz="1900" dirty="0" smtClean="0"/>
              <a:t>AFTER: &lt;</a:t>
            </a:r>
            <a:r>
              <a:rPr lang="en-US" sz="1900" dirty="0" err="1" smtClean="0"/>
              <a:t>DTS:Property</a:t>
            </a:r>
            <a:r>
              <a:rPr lang="en-US" sz="1900" dirty="0" smtClean="0"/>
              <a:t> </a:t>
            </a:r>
            <a:r>
              <a:rPr lang="en-US" sz="1900" dirty="0" err="1" smtClean="0"/>
              <a:t>DTS:Name</a:t>
            </a:r>
            <a:r>
              <a:rPr lang="en-US" sz="1900" dirty="0" smtClean="0"/>
              <a:t>="</a:t>
            </a:r>
            <a:r>
              <a:rPr lang="en-US" sz="1900" dirty="0" err="1" smtClean="0"/>
              <a:t>ServerPassword</a:t>
            </a:r>
            <a:r>
              <a:rPr lang="en-US" sz="1900" dirty="0" smtClean="0"/>
              <a:t>"&gt;&lt;/</a:t>
            </a:r>
            <a:r>
              <a:rPr lang="en-US" sz="1900" dirty="0" err="1" smtClean="0"/>
              <a:t>DTS:Property</a:t>
            </a:r>
            <a:r>
              <a:rPr lang="en-US" sz="1900" dirty="0" smtClean="0"/>
              <a:t>&gt; </a:t>
            </a:r>
            <a:endParaRPr lang="en-US" sz="1900" dirty="0" smtClean="0"/>
          </a:p>
          <a:p>
            <a:r>
              <a:rPr lang="en-US" dirty="0" smtClean="0"/>
              <a:t>Need to provide this property to the package another way than storing in the </a:t>
            </a:r>
            <a:r>
              <a:rPr lang="en-US" dirty="0" err="1" smtClean="0"/>
              <a:t>dtsx</a:t>
            </a:r>
            <a:r>
              <a:rPr lang="en-US" dirty="0" smtClean="0"/>
              <a:t>… enter </a:t>
            </a:r>
            <a:r>
              <a:rPr lang="en-US" b="1" i="1" dirty="0" smtClean="0"/>
              <a:t>Package Configurations!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 values of package variables or properties using:</a:t>
            </a:r>
          </a:p>
          <a:p>
            <a:r>
              <a:rPr lang="en-US" dirty="0" smtClean="0"/>
              <a:t>XML </a:t>
            </a:r>
            <a:r>
              <a:rPr lang="en-US" dirty="0" err="1" smtClean="0"/>
              <a:t>config</a:t>
            </a:r>
            <a:r>
              <a:rPr lang="en-US" dirty="0" smtClean="0"/>
              <a:t> file (good if you aren’t nervous about saving passwords in file system in clear text)</a:t>
            </a:r>
          </a:p>
          <a:p>
            <a:r>
              <a:rPr lang="en-US" dirty="0" smtClean="0"/>
              <a:t>Environment variable (useful for non sensitive data)</a:t>
            </a:r>
          </a:p>
          <a:p>
            <a:r>
              <a:rPr lang="en-US" dirty="0" smtClean="0"/>
              <a:t>Registry (ditto, and harder to manage and deploy)</a:t>
            </a:r>
          </a:p>
          <a:p>
            <a:r>
              <a:rPr lang="en-US" dirty="0" smtClean="0"/>
              <a:t>Parent Package (not applicable here)</a:t>
            </a:r>
          </a:p>
          <a:p>
            <a:r>
              <a:rPr lang="en-US" dirty="0" smtClean="0"/>
              <a:t>SQL Server (Easier to protect databases and tables than file system. </a:t>
            </a:r>
            <a:r>
              <a:rPr lang="en-US" u="sng" dirty="0" smtClean="0"/>
              <a:t>This was our choice</a:t>
            </a:r>
            <a:r>
              <a:rPr lang="en-US" dirty="0" smtClean="0"/>
              <a:t>. You can even encrypt the values in SQL, we’ll likely do in phase 2.)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Have to edit 70 SSIS Packages by hand?</a:t>
            </a:r>
            <a:br>
              <a:rPr lang="en-US" dirty="0" smtClean="0"/>
            </a:br>
            <a:r>
              <a:rPr lang="en-US" dirty="0" smtClean="0"/>
              <a:t>You can..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to get paid by the hour.</a:t>
            </a:r>
          </a:p>
          <a:p>
            <a:r>
              <a:rPr lang="en-US" dirty="0" smtClean="0"/>
              <a:t>Warm up your mouse finger.</a:t>
            </a:r>
          </a:p>
          <a:p>
            <a:pPr>
              <a:buNone/>
            </a:pPr>
            <a:r>
              <a:rPr lang="en-US" dirty="0" smtClean="0"/>
              <a:t>OR</a:t>
            </a:r>
          </a:p>
          <a:p>
            <a:r>
              <a:rPr lang="en-US" dirty="0" smtClean="0"/>
              <a:t>Use a text editor with</a:t>
            </a:r>
            <a:r>
              <a:rPr lang="en-US" b="1" i="1" dirty="0" smtClean="0"/>
              <a:t> search and replace in files.</a:t>
            </a:r>
          </a:p>
          <a:p>
            <a:r>
              <a:rPr lang="en-US" dirty="0" smtClean="0"/>
              <a:t>My editor of choice was Notepad++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SSIS Packages are a GUI front end on XML code!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1"/>
            <a:ext cx="7543800" cy="17526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Right-click the </a:t>
            </a:r>
            <a:r>
              <a:rPr lang="en-US" sz="2400" dirty="0" err="1" smtClean="0"/>
              <a:t>dtsx</a:t>
            </a:r>
            <a:r>
              <a:rPr lang="en-US" sz="2400" dirty="0" smtClean="0"/>
              <a:t> in Visual Studio, choose </a:t>
            </a:r>
            <a:r>
              <a:rPr lang="en-US" sz="2400" b="1" dirty="0" smtClean="0"/>
              <a:t>View Code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Useful for simple changes within identifiable properties. (Replace </a:t>
            </a:r>
            <a:r>
              <a:rPr lang="en-US" sz="2400" dirty="0" err="1" smtClean="0"/>
              <a:t>oldServerName</a:t>
            </a:r>
            <a:r>
              <a:rPr lang="en-US" sz="2400" dirty="0" smtClean="0"/>
              <a:t> with </a:t>
            </a:r>
            <a:r>
              <a:rPr lang="en-US" sz="2400" dirty="0" err="1" smtClean="0"/>
              <a:t>newServerName</a:t>
            </a:r>
            <a:r>
              <a:rPr lang="en-US" sz="2400" dirty="0" smtClean="0"/>
              <a:t>, good luck doing that in the GUI.)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429000"/>
            <a:ext cx="6375651" cy="3276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2514600" y="4419600"/>
            <a:ext cx="15240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800" y="4033897"/>
            <a:ext cx="21336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Can also add package variables this way, by creating in a template package, copying, and pasting</a:t>
            </a:r>
            <a:r>
              <a:rPr lang="en-US" sz="2400" dirty="0" smtClean="0"/>
              <a:t>. 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Search and Replace Goodness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 for ‘:\’ and ‘\\’ to locate all file paths.</a:t>
            </a:r>
            <a:br>
              <a:rPr lang="en-US" dirty="0" smtClean="0"/>
            </a:br>
            <a:r>
              <a:rPr lang="en-US" dirty="0" smtClean="0"/>
              <a:t>Ensure these exist in your new environment.</a:t>
            </a:r>
          </a:p>
          <a:p>
            <a:r>
              <a:rPr lang="en-US" dirty="0" smtClean="0"/>
              <a:t>Search for ‘SMTP’ for tasks that send mail.</a:t>
            </a:r>
          </a:p>
          <a:p>
            <a:r>
              <a:rPr lang="en-US" dirty="0" smtClean="0"/>
              <a:t>Search for ‘Executable</a:t>
            </a:r>
            <a:r>
              <a:rPr lang="en-US" dirty="0" smtClean="0"/>
              <a:t>=‘ for Execute Process tasks. Ensure these are in your new environment.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Package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template package that contains all your:</a:t>
            </a:r>
          </a:p>
          <a:p>
            <a:r>
              <a:rPr lang="en-US" dirty="0" smtClean="0"/>
              <a:t>Package variables </a:t>
            </a:r>
            <a:br>
              <a:rPr lang="en-US" dirty="0" smtClean="0"/>
            </a:br>
            <a:r>
              <a:rPr lang="en-US" sz="2800" dirty="0" smtClean="0"/>
              <a:t>(Copy and paste in from Code View, then close and reopen </a:t>
            </a:r>
            <a:r>
              <a:rPr lang="en-US" sz="2800" dirty="0" err="1" smtClean="0"/>
              <a:t>dtsx</a:t>
            </a:r>
            <a:r>
              <a:rPr lang="en-US" sz="2800" dirty="0" smtClean="0"/>
              <a:t> to see them).</a:t>
            </a:r>
            <a:endParaRPr lang="en-US" dirty="0" smtClean="0"/>
          </a:p>
          <a:p>
            <a:r>
              <a:rPr lang="en-US" dirty="0" smtClean="0"/>
              <a:t>Connection Managers </a:t>
            </a:r>
            <a:br>
              <a:rPr lang="en-US" dirty="0" smtClean="0"/>
            </a:br>
            <a:r>
              <a:rPr lang="en-US" sz="2800" dirty="0" smtClean="0"/>
              <a:t>(Right-click, copy from template package, then paste into target package).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Goal: Ensure each run of each package is logged to a unique filename </a:t>
            </a:r>
            <a:r>
              <a:rPr lang="en-US" dirty="0" err="1" smtClean="0"/>
              <a:t>eg</a:t>
            </a:r>
            <a:r>
              <a:rPr lang="en-US" dirty="0" smtClean="0"/>
              <a:t>. PackageName20110309120000.csv</a:t>
            </a:r>
          </a:p>
          <a:p>
            <a:r>
              <a:rPr lang="en-US" dirty="0" smtClean="0"/>
              <a:t>Each package gets a File Connection ‘</a:t>
            </a:r>
            <a:r>
              <a:rPr lang="en-US" dirty="0" err="1" smtClean="0"/>
              <a:t>connLog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The file path is defined by an expression:</a:t>
            </a:r>
          </a:p>
          <a:p>
            <a:pPr>
              <a:buNone/>
            </a:pPr>
            <a:r>
              <a:rPr lang="en-US" sz="1600" dirty="0" smtClean="0"/>
              <a:t>	@[</a:t>
            </a:r>
            <a:r>
              <a:rPr lang="en-US" sz="1600" dirty="0" smtClean="0"/>
              <a:t>User::</a:t>
            </a:r>
            <a:r>
              <a:rPr lang="en-US" sz="1600" dirty="0" err="1" smtClean="0"/>
              <a:t>connLogFolder</a:t>
            </a:r>
            <a:r>
              <a:rPr lang="en-US" sz="1600" dirty="0" smtClean="0"/>
              <a:t>] + @[System::</a:t>
            </a:r>
            <a:r>
              <a:rPr lang="en-US" sz="1600" dirty="0" err="1" smtClean="0"/>
              <a:t>PackageName</a:t>
            </a:r>
            <a:r>
              <a:rPr lang="en-US" sz="1600" dirty="0" smtClean="0"/>
              <a:t>] + (DT_STR,4,1252)DATEPART( "</a:t>
            </a:r>
            <a:r>
              <a:rPr lang="en-US" sz="1600" dirty="0" err="1" smtClean="0"/>
              <a:t>yyyy</a:t>
            </a:r>
            <a:r>
              <a:rPr lang="en-US" sz="1600" dirty="0" smtClean="0"/>
              <a:t>" , @[System::</a:t>
            </a:r>
            <a:r>
              <a:rPr lang="en-US" sz="1600" dirty="0" err="1" smtClean="0"/>
              <a:t>StartTime</a:t>
            </a:r>
            <a:r>
              <a:rPr lang="en-US" sz="1600" dirty="0" smtClean="0"/>
              <a:t>]   ) + RIGHT("0" + (DT_STR,4,1252)DATEPART( "mm" ,  @[System::</a:t>
            </a:r>
            <a:r>
              <a:rPr lang="en-US" sz="1600" dirty="0" err="1" smtClean="0"/>
              <a:t>StartTime</a:t>
            </a:r>
            <a:r>
              <a:rPr lang="en-US" sz="1600" dirty="0" smtClean="0"/>
              <a:t>]  ), 2) + RIGHT("0" + (DT_STR,4,1252)DATEPART( "</a:t>
            </a:r>
            <a:r>
              <a:rPr lang="en-US" sz="1600" dirty="0" err="1" smtClean="0"/>
              <a:t>dd</a:t>
            </a:r>
            <a:r>
              <a:rPr lang="en-US" sz="1600" dirty="0" smtClean="0"/>
              <a:t>" , @[System::</a:t>
            </a:r>
            <a:r>
              <a:rPr lang="en-US" sz="1600" dirty="0" err="1" smtClean="0"/>
              <a:t>StartTime</a:t>
            </a:r>
            <a:r>
              <a:rPr lang="en-US" sz="1600" dirty="0" smtClean="0"/>
              <a:t>]   ), 2) + RIGHT("0" + (DT_STR,4,1252)DATEPART( "</a:t>
            </a:r>
            <a:r>
              <a:rPr lang="en-US" sz="1600" dirty="0" err="1" smtClean="0"/>
              <a:t>hh</a:t>
            </a:r>
            <a:r>
              <a:rPr lang="en-US" sz="1600" dirty="0" smtClean="0"/>
              <a:t>" , @[System::</a:t>
            </a:r>
            <a:r>
              <a:rPr lang="en-US" sz="1600" dirty="0" err="1" smtClean="0"/>
              <a:t>StartTime</a:t>
            </a:r>
            <a:r>
              <a:rPr lang="en-US" sz="1600" dirty="0" smtClean="0"/>
              <a:t>]   ), 2) + RIGHT("0" + (DT_STR,4,1252)DATEPART( "mi" ,  @[System::</a:t>
            </a:r>
            <a:r>
              <a:rPr lang="en-US" sz="1600" dirty="0" err="1" smtClean="0"/>
              <a:t>StartTime</a:t>
            </a:r>
            <a:r>
              <a:rPr lang="en-US" sz="1600" dirty="0" smtClean="0"/>
              <a:t>]  ), 2) + RIGHT("0" + (DT_STR,4,1252)DATEPART( "</a:t>
            </a:r>
            <a:r>
              <a:rPr lang="en-US" sz="1600" dirty="0" err="1" smtClean="0"/>
              <a:t>ss</a:t>
            </a:r>
            <a:r>
              <a:rPr lang="en-US" sz="1600" dirty="0" smtClean="0"/>
              <a:t>" , @[System::</a:t>
            </a:r>
            <a:r>
              <a:rPr lang="en-US" sz="1600" dirty="0" err="1" smtClean="0"/>
              <a:t>StartTime</a:t>
            </a:r>
            <a:r>
              <a:rPr lang="en-US" sz="1600" dirty="0" smtClean="0"/>
              <a:t>]   ), 2) + ".</a:t>
            </a:r>
            <a:r>
              <a:rPr lang="en-US" sz="1600" dirty="0" err="1" smtClean="0"/>
              <a:t>csv</a:t>
            </a:r>
            <a:r>
              <a:rPr lang="en-US" sz="1600" dirty="0" smtClean="0"/>
              <a:t>“</a:t>
            </a:r>
          </a:p>
          <a:p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execution of each package logged in one place</a:t>
            </a:r>
          </a:p>
          <a:p>
            <a:r>
              <a:rPr lang="en-US" dirty="0" smtClean="0"/>
              <a:t>Able to troubleshoot, correct, and test each package successfully from VS</a:t>
            </a:r>
          </a:p>
          <a:p>
            <a:r>
              <a:rPr lang="en-US" dirty="0" smtClean="0"/>
              <a:t>Now to deploy to SQL..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and Automation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Script all the SQL Jobs from SQL Mgmt Studio:</a:t>
            </a:r>
          </a:p>
          <a:p>
            <a:pPr lvl="1"/>
            <a:r>
              <a:rPr lang="en-US" dirty="0" smtClean="0"/>
              <a:t>Select Jobs folder under SQL Agent</a:t>
            </a:r>
          </a:p>
          <a:p>
            <a:pPr lvl="1"/>
            <a:r>
              <a:rPr lang="en-US" dirty="0" smtClean="0"/>
              <a:t>Open Object Details from View menu</a:t>
            </a:r>
          </a:p>
          <a:p>
            <a:pPr lvl="1"/>
            <a:r>
              <a:rPr lang="en-US" dirty="0" smtClean="0"/>
              <a:t>Select jobs you want to script and right-click,  Script Job As..</a:t>
            </a:r>
          </a:p>
          <a:p>
            <a:r>
              <a:rPr lang="en-US" dirty="0" smtClean="0"/>
              <a:t>Modify script for new server</a:t>
            </a:r>
          </a:p>
          <a:p>
            <a:pPr lvl="1"/>
            <a:r>
              <a:rPr lang="en-US" dirty="0" smtClean="0"/>
              <a:t>More search and replace from old server to new.</a:t>
            </a:r>
          </a:p>
          <a:p>
            <a:pPr lvl="1"/>
            <a:r>
              <a:rPr lang="en-US" dirty="0" smtClean="0"/>
              <a:t>I changed the all the package sources from SQL to File, for easier management.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sz="2600" b="1" dirty="0" smtClean="0"/>
              <a:t>EXEC @</a:t>
            </a:r>
            <a:r>
              <a:rPr lang="en-US" sz="2600" b="1" dirty="0" err="1" smtClean="0"/>
              <a:t>ReturnCode</a:t>
            </a:r>
            <a:r>
              <a:rPr lang="en-US" sz="2600" b="1" dirty="0" smtClean="0"/>
              <a:t> = </a:t>
            </a:r>
            <a:r>
              <a:rPr lang="en-US" sz="2600" b="1" dirty="0" err="1" smtClean="0"/>
              <a:t>msdb.dbo.sp_add_jobstep</a:t>
            </a:r>
            <a:r>
              <a:rPr lang="en-US" sz="2600" b="1" dirty="0" smtClean="0"/>
              <a:t> @</a:t>
            </a:r>
            <a:r>
              <a:rPr lang="en-US" sz="2600" b="1" dirty="0" err="1" smtClean="0"/>
              <a:t>job_id</a:t>
            </a:r>
            <a:r>
              <a:rPr lang="en-US" sz="2600" b="1" dirty="0" smtClean="0"/>
              <a:t>=@</a:t>
            </a:r>
            <a:r>
              <a:rPr lang="en-US" sz="2600" b="1" dirty="0" err="1" smtClean="0"/>
              <a:t>jobId</a:t>
            </a:r>
            <a:r>
              <a:rPr lang="en-US" sz="2600" b="1" dirty="0" smtClean="0"/>
              <a:t>, @</a:t>
            </a:r>
            <a:r>
              <a:rPr lang="en-US" sz="2600" b="1" dirty="0" err="1" smtClean="0"/>
              <a:t>step_name</a:t>
            </a:r>
            <a:r>
              <a:rPr lang="en-US" sz="2600" b="1" dirty="0" smtClean="0"/>
              <a:t>=</a:t>
            </a:r>
            <a:r>
              <a:rPr lang="en-US" sz="2600" b="1" dirty="0" err="1" smtClean="0"/>
              <a:t>N'Check</a:t>
            </a:r>
            <a:r>
              <a:rPr lang="en-US" sz="2600" b="1" dirty="0" smtClean="0"/>
              <a:t> for Holidays', </a:t>
            </a:r>
          </a:p>
          <a:p>
            <a:pPr lvl="1">
              <a:buNone/>
            </a:pPr>
            <a:r>
              <a:rPr lang="en-US" sz="2600" b="1" dirty="0" smtClean="0"/>
              <a:t>…</a:t>
            </a:r>
            <a:endParaRPr lang="en-US" sz="2600" b="1" dirty="0" smtClean="0"/>
          </a:p>
          <a:p>
            <a:pPr lvl="1">
              <a:buNone/>
            </a:pPr>
            <a:r>
              <a:rPr lang="en-US" sz="2600" b="1" dirty="0" smtClean="0"/>
              <a:t>		@command=N</a:t>
            </a:r>
            <a:r>
              <a:rPr lang="en-US" sz="2600" b="1" dirty="0" smtClean="0">
                <a:solidFill>
                  <a:srgbClr val="0070C0"/>
                </a:solidFill>
              </a:rPr>
              <a:t>'/FILE "E:\SSISRoot\packages\Shared\isDayAfterHoliday.dtsx"</a:t>
            </a:r>
            <a:r>
              <a:rPr lang="en-US" sz="2600" b="1" dirty="0" smtClean="0"/>
              <a:t> /CHECKPOINTING OFF /REPORTING E', </a:t>
            </a:r>
          </a:p>
          <a:p>
            <a:pPr lvl="1">
              <a:buNone/>
            </a:pPr>
            <a:r>
              <a:rPr lang="en-US" sz="2600" b="1" dirty="0" smtClean="0"/>
              <a:t>…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do I put everything related to my SSIS Packages?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 set up an E:\SSISRoot folder</a:t>
            </a:r>
          </a:p>
          <a:p>
            <a:pPr>
              <a:buNone/>
            </a:pPr>
            <a:r>
              <a:rPr lang="en-US" dirty="0" smtClean="0"/>
              <a:t>...\</a:t>
            </a:r>
            <a:r>
              <a:rPr lang="en-US" dirty="0" smtClean="0"/>
              <a:t>Root\</a:t>
            </a:r>
            <a:r>
              <a:rPr lang="en-US" dirty="0" err="1" smtClean="0"/>
              <a:t>CheckpointFiles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...\Root\Configurations</a:t>
            </a:r>
          </a:p>
          <a:p>
            <a:pPr>
              <a:buNone/>
            </a:pPr>
            <a:r>
              <a:rPr lang="en-US" dirty="0" smtClean="0"/>
              <a:t>...\Root\</a:t>
            </a:r>
            <a:r>
              <a:rPr lang="en-US" dirty="0" err="1" smtClean="0"/>
              <a:t>ErrorFiles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...\Root\Logs</a:t>
            </a:r>
          </a:p>
          <a:p>
            <a:pPr>
              <a:buNone/>
            </a:pPr>
            <a:r>
              <a:rPr lang="en-US" dirty="0" smtClean="0"/>
              <a:t>...\Root\Packages</a:t>
            </a:r>
          </a:p>
          <a:p>
            <a:pPr>
              <a:buNone/>
            </a:pPr>
            <a:r>
              <a:rPr lang="en-US" dirty="0" smtClean="0"/>
              <a:t>...\</a:t>
            </a:r>
            <a:r>
              <a:rPr lang="en-US" dirty="0" smtClean="0"/>
              <a:t>Root\</a:t>
            </a:r>
            <a:r>
              <a:rPr lang="en-US" dirty="0" err="1" smtClean="0"/>
              <a:t>RawFiles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Etc..</a:t>
            </a:r>
          </a:p>
          <a:p>
            <a:r>
              <a:rPr lang="en-US" dirty="0" smtClean="0"/>
              <a:t>Keep all dependencies in once place where possible.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I migrate</a:t>
            </a:r>
            <a:r>
              <a:rPr lang="en-US" baseline="0" dirty="0" smtClean="0"/>
              <a:t> SSIS Packages from 2005 to 2008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Just ask</a:t>
            </a:r>
            <a:r>
              <a:rPr lang="en-US" baseline="0" dirty="0" smtClean="0"/>
              <a:t> MSDN</a:t>
            </a: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http://msdn.microsoft.com/en-us/library/cc280546.aspx</a:t>
            </a:r>
            <a:endParaRPr lang="en-US" dirty="0" smtClean="0"/>
          </a:p>
          <a:p>
            <a:r>
              <a:rPr lang="en-US" dirty="0" smtClean="0"/>
              <a:t>Open SSIS</a:t>
            </a:r>
            <a:r>
              <a:rPr lang="en-US" baseline="0" dirty="0" smtClean="0"/>
              <a:t> project in VS 2008</a:t>
            </a:r>
          </a:p>
          <a:p>
            <a:r>
              <a:rPr lang="en-US" baseline="0" dirty="0" smtClean="0"/>
              <a:t>Run Wizard</a:t>
            </a:r>
          </a:p>
          <a:p>
            <a:r>
              <a:rPr lang="en-US" dirty="0" smtClean="0"/>
              <a:t>Backup Original Packages</a:t>
            </a:r>
            <a:endParaRPr lang="en-US" baseline="0" dirty="0" smtClean="0"/>
          </a:p>
          <a:p>
            <a:r>
              <a:rPr lang="en-US" baseline="0" dirty="0" smtClean="0"/>
              <a:t>Done!</a:t>
            </a:r>
          </a:p>
          <a:p>
            <a:r>
              <a:rPr lang="en-US" dirty="0" smtClean="0"/>
              <a:t>Wasn’t that easy?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in the process..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a spreadsheet to manage this process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19200" y="3276600"/>
          <a:ext cx="7677150" cy="2209800"/>
        </p:xfrm>
        <a:graphic>
          <a:graphicData uri="http://schemas.openxmlformats.org/presentationml/2006/ole">
            <p:oleObj spid="_x0000_s3074" name="Worksheet" r:id="rId3" imgW="7677245" imgH="2209676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part 2..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Tested, corrected and verified newly created SQL Jobs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HAPPY CLIENT!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Understanding the 3</a:t>
            </a:r>
            <a:r>
              <a:rPr lang="en-US" baseline="0" dirty="0" smtClean="0"/>
              <a:t> options for SSIS Package Storage</a:t>
            </a:r>
            <a:br>
              <a:rPr lang="en-US" baseline="0" dirty="0" smtClean="0"/>
            </a:br>
            <a:r>
              <a:rPr lang="en-US" dirty="0" smtClean="0">
                <a:hlinkClick r:id="rId2"/>
              </a:rPr>
              <a:t>http://sqlsafety.blogspot.com/2010/10/package-storage-msdb-folder-or-package.html</a:t>
            </a:r>
            <a:endParaRPr lang="en-US" dirty="0" smtClean="0"/>
          </a:p>
          <a:p>
            <a:r>
              <a:rPr lang="en-US" dirty="0" smtClean="0"/>
              <a:t>Issues with executing</a:t>
            </a:r>
            <a:r>
              <a:rPr lang="en-US" baseline="0" dirty="0" smtClean="0"/>
              <a:t> packages and </a:t>
            </a:r>
            <a:r>
              <a:rPr lang="en-US" baseline="0" dirty="0" err="1" smtClean="0"/>
              <a:t>ProtectionLevel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dirty="0" smtClean="0">
                <a:hlinkClick r:id="rId3"/>
              </a:rPr>
              <a:t>http://support.microsoft.com/kb/918760</a:t>
            </a:r>
            <a:endParaRPr lang="en-US" dirty="0" smtClean="0"/>
          </a:p>
          <a:p>
            <a:r>
              <a:rPr lang="en-US" dirty="0" err="1" smtClean="0"/>
              <a:t>ProtectionLevel</a:t>
            </a:r>
            <a:r>
              <a:rPr lang="en-US" dirty="0" smtClean="0"/>
              <a:t> options and pros and cons of each</a:t>
            </a:r>
            <a:br>
              <a:rPr lang="en-US" dirty="0" smtClean="0"/>
            </a:br>
            <a:r>
              <a:rPr lang="en-US" dirty="0" smtClean="0">
                <a:hlinkClick r:id="rId4"/>
              </a:rPr>
              <a:t>http://bi-polar23.blogspot.com/2009/04/ssis-and-package-protectionlevel.html</a:t>
            </a:r>
            <a:endParaRPr lang="en-US" dirty="0" smtClean="0"/>
          </a:p>
          <a:p>
            <a:r>
              <a:rPr lang="en-US" dirty="0" smtClean="0"/>
              <a:t>Export and Import</a:t>
            </a:r>
            <a:r>
              <a:rPr lang="en-US" baseline="0" dirty="0" smtClean="0"/>
              <a:t> SSIS Packages</a:t>
            </a:r>
            <a:br>
              <a:rPr lang="en-US" baseline="0" dirty="0" smtClean="0"/>
            </a:br>
            <a:r>
              <a:rPr lang="en-US" baseline="0" dirty="0" smtClean="0">
                <a:hlinkClick r:id="rId5"/>
              </a:rPr>
              <a:t>http://</a:t>
            </a:r>
            <a:r>
              <a:rPr lang="en-US" baseline="0" dirty="0" smtClean="0">
                <a:hlinkClick r:id="rId5"/>
              </a:rPr>
              <a:t>www.windowsitpro.com/article/tips/easily-import-and-export-ssis-packages.aspx</a:t>
            </a:r>
            <a:endParaRPr lang="en-US" baseline="0" dirty="0" smtClean="0"/>
          </a:p>
          <a:p>
            <a:r>
              <a:rPr lang="en-US" dirty="0" smtClean="0"/>
              <a:t>Encrypting SSIS Configurations in SQL</a:t>
            </a:r>
          </a:p>
          <a:p>
            <a:r>
              <a:rPr lang="en-US" dirty="0" smtClean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sqlblog.com/blogs/michael_coles/archive/2010/01/18/ssis-mo-secure-configurations.aspx</a:t>
            </a:r>
            <a:endParaRPr lang="en-US" dirty="0" smtClean="0"/>
          </a:p>
          <a:p>
            <a:r>
              <a:rPr lang="en-US" dirty="0" smtClean="0"/>
              <a:t>SSIS Logging to unique filename</a:t>
            </a:r>
            <a:br>
              <a:rPr lang="en-US" dirty="0" smtClean="0"/>
            </a:br>
            <a:r>
              <a:rPr lang="en-US" dirty="0" smtClean="0">
                <a:hlinkClick r:id="rId7"/>
              </a:rPr>
              <a:t> </a:t>
            </a:r>
            <a:r>
              <a:rPr lang="en-US" dirty="0" smtClean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www.bidn.com/blogs/timmurphy/ssas/1246/append-timestamp-to-log-file-name</a:t>
            </a:r>
            <a:endParaRPr lang="en-US" dirty="0" smtClean="0"/>
          </a:p>
          <a:p>
            <a:r>
              <a:rPr lang="en-US" dirty="0" err="1" smtClean="0"/>
              <a:t>SSISRoot</a:t>
            </a:r>
            <a:r>
              <a:rPr lang="en-US" dirty="0" smtClean="0"/>
              <a:t> folder for deployment</a:t>
            </a:r>
          </a:p>
          <a:p>
            <a:r>
              <a:rPr lang="en-US" dirty="0" smtClean="0">
                <a:hlinkClick r:id="rId8"/>
              </a:rPr>
              <a:t>http://consultingblogs.emc.com/jamiethomson/archive/2006/01/05/SSIS_3A00_-Common-folder-structure.aspx</a:t>
            </a:r>
            <a:endParaRPr lang="en-US" dirty="0" smtClean="0"/>
          </a:p>
          <a:p>
            <a:r>
              <a:rPr lang="en-US" baseline="0" dirty="0" smtClean="0"/>
              <a:t>SSIS Best Practices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hlinkClick r:id="rId9"/>
              </a:rPr>
              <a:t>http://consultingblogs.emc.com/jamiethomson/archive/2006/01/05/ssis_3a00_-</a:t>
            </a:r>
            <a:r>
              <a:rPr lang="en-US" dirty="0" smtClean="0">
                <a:hlinkClick r:id="rId9"/>
              </a:rPr>
              <a:t>suggested-best-practices-and-naming-conventions.aspx</a:t>
            </a:r>
            <a:endParaRPr lang="en-US" dirty="0" smtClean="0"/>
          </a:p>
          <a:p>
            <a:endParaRPr lang="en-US" baseline="0" dirty="0" smtClean="0"/>
          </a:p>
          <a:p>
            <a:r>
              <a:rPr lang="en-US" sz="5100" dirty="0" smtClean="0"/>
              <a:t>Many of the links above are GREAT SSIS blogs, you’ll learn a lot from these guys!</a:t>
            </a:r>
            <a:endParaRPr lang="en-US" sz="5100" baseline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David Cobb</a:t>
            </a:r>
          </a:p>
          <a:p>
            <a:r>
              <a:rPr lang="en-US" dirty="0" smtClean="0"/>
              <a:t>david@davidcobb.net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For Listening!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Just Kidding!</a:t>
            </a:r>
            <a:br>
              <a:rPr lang="en-US" dirty="0" smtClean="0"/>
            </a:br>
            <a:r>
              <a:rPr lang="en-US" sz="3100" dirty="0" smtClean="0"/>
              <a:t>Migrating SSIS Packages can</a:t>
            </a:r>
            <a:r>
              <a:rPr lang="en-US" sz="3100" baseline="0" dirty="0" smtClean="0"/>
              <a:t> be a significant project…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aseline="0" dirty="0" smtClean="0"/>
              <a:t>Because of dependencies:</a:t>
            </a:r>
          </a:p>
          <a:p>
            <a:pPr lvl="1"/>
            <a:r>
              <a:rPr lang="en-US" baseline="0" dirty="0" smtClean="0"/>
              <a:t>Databases for SQL Connections must be migrated, along with users, permissions, configurations.</a:t>
            </a:r>
          </a:p>
          <a:p>
            <a:pPr lvl="1"/>
            <a:r>
              <a:rPr lang="en-US" baseline="0" dirty="0" smtClean="0"/>
              <a:t>Paths for File Connections must be reproduced, with correct permissions.</a:t>
            </a:r>
          </a:p>
          <a:p>
            <a:pPr lvl="1"/>
            <a:r>
              <a:rPr lang="en-US" baseline="0" dirty="0" smtClean="0"/>
              <a:t>Executables in Process Tasks must be migrated.</a:t>
            </a:r>
          </a:p>
          <a:p>
            <a:pPr lvl="1"/>
            <a:r>
              <a:rPr lang="en-US" dirty="0" smtClean="0"/>
              <a:t>Interactions with other servers (File shares, web services, etc.) need correct permissions.</a:t>
            </a:r>
            <a:endParaRPr lang="en-US" baseline="0" dirty="0" smtClean="0"/>
          </a:p>
          <a:p>
            <a:r>
              <a:rPr lang="en-US" dirty="0" smtClean="0"/>
              <a:t>Because of storage issues</a:t>
            </a:r>
          </a:p>
          <a:p>
            <a:pPr lvl="1"/>
            <a:r>
              <a:rPr lang="en-US" dirty="0" smtClean="0"/>
              <a:t>Packages in </a:t>
            </a:r>
            <a:r>
              <a:rPr lang="en-US" dirty="0" err="1" smtClean="0"/>
              <a:t>MSDB,File</a:t>
            </a:r>
            <a:r>
              <a:rPr lang="en-US" dirty="0" smtClean="0"/>
              <a:t> System or SSIS Package Store?</a:t>
            </a:r>
          </a:p>
          <a:p>
            <a:pPr lvl="1"/>
            <a:r>
              <a:rPr lang="en-US" baseline="0" dirty="0" err="1" smtClean="0"/>
              <a:t>ProtectionLevel</a:t>
            </a:r>
            <a:r>
              <a:rPr lang="en-US" dirty="0" smtClean="0"/>
              <a:t> of packages, what happens to passwords in my packages when I migrate?</a:t>
            </a:r>
            <a:endParaRPr lang="en-US" baseline="0" dirty="0" smtClean="0"/>
          </a:p>
          <a:p>
            <a:pPr lvl="1"/>
            <a:endParaRPr lang="en-US" baseline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</a:t>
            </a:r>
            <a:r>
              <a:rPr lang="en-US" baseline="0" dirty="0" smtClean="0"/>
              <a:t>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baseline="0" dirty="0" smtClean="0"/>
              <a:t>Client has SQL </a:t>
            </a:r>
            <a:r>
              <a:rPr lang="en-US" baseline="0" dirty="0" smtClean="0"/>
              <a:t>2005 </a:t>
            </a:r>
            <a:r>
              <a:rPr lang="en-US" baseline="0" dirty="0" smtClean="0"/>
              <a:t>32 bit</a:t>
            </a:r>
            <a:r>
              <a:rPr lang="en-US" dirty="0" smtClean="0"/>
              <a:t> </a:t>
            </a:r>
            <a:r>
              <a:rPr lang="en-US" baseline="0" dirty="0" smtClean="0"/>
              <a:t>production </a:t>
            </a:r>
            <a:r>
              <a:rPr lang="en-US" baseline="0" dirty="0" smtClean="0"/>
              <a:t>server to migrate to  SQL 2008 </a:t>
            </a:r>
            <a:r>
              <a:rPr lang="en-US" baseline="0" dirty="0" smtClean="0"/>
              <a:t>R2 64 bit. Need to migrate SSIS packages.</a:t>
            </a:r>
            <a:endParaRPr lang="en-US" baseline="0" dirty="0" smtClean="0"/>
          </a:p>
          <a:p>
            <a:pPr lvl="1"/>
            <a:r>
              <a:rPr lang="en-US" baseline="0" dirty="0" smtClean="0"/>
              <a:t>Over 70 SSIS packages called by 12 SQL Agent </a:t>
            </a:r>
            <a:r>
              <a:rPr lang="en-US" baseline="0" dirty="0" smtClean="0"/>
              <a:t>jobs, many failing without clear cause.</a:t>
            </a:r>
            <a:endParaRPr lang="en-US" baseline="0" dirty="0" smtClean="0"/>
          </a:p>
          <a:p>
            <a:pPr lvl="1"/>
            <a:r>
              <a:rPr lang="en-US" dirty="0" smtClean="0"/>
              <a:t>Inconsistent </a:t>
            </a:r>
            <a:r>
              <a:rPr lang="en-US" dirty="0" smtClean="0"/>
              <a:t>visibility on package execution (Send mail task, custom logging, logging provider, SQL Agent Job History)</a:t>
            </a:r>
          </a:p>
          <a:p>
            <a:pPr lvl="1"/>
            <a:r>
              <a:rPr lang="en-US" dirty="0" smtClean="0"/>
              <a:t>Many, many undocumented SSIS Packages unreferenced by SQL jobs as well.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Existing packages running in SQL 2005, stored in MSDB. No source code.</a:t>
            </a:r>
          </a:p>
          <a:p>
            <a:pPr lvl="1"/>
            <a:r>
              <a:rPr lang="en-US" dirty="0" smtClean="0"/>
              <a:t>Original developer unavailable.</a:t>
            </a:r>
          </a:p>
          <a:p>
            <a:pPr lvl="1"/>
            <a:r>
              <a:rPr lang="en-US" baseline="0" dirty="0" smtClean="0"/>
              <a:t>Inconsistent </a:t>
            </a:r>
            <a:r>
              <a:rPr lang="en-US" baseline="0" dirty="0" smtClean="0"/>
              <a:t>logging, error handling. Client</a:t>
            </a:r>
            <a:r>
              <a:rPr lang="en-US" dirty="0" smtClean="0"/>
              <a:t> has</a:t>
            </a:r>
            <a:r>
              <a:rPr lang="en-US" baseline="0" dirty="0" smtClean="0"/>
              <a:t> log tex</a:t>
            </a:r>
            <a:r>
              <a:rPr lang="en-US" dirty="0" smtClean="0"/>
              <a:t>t files, log tables, SQL Agent job history, and Send Mail tasks to sift through to troubleshoot a problem.</a:t>
            </a:r>
            <a:endParaRPr lang="en-US" baseline="0" dirty="0" smtClean="0"/>
          </a:p>
          <a:p>
            <a:pPr lvl="1"/>
            <a:r>
              <a:rPr lang="en-US" baseline="0" dirty="0" smtClean="0"/>
              <a:t>Packages </a:t>
            </a:r>
            <a:r>
              <a:rPr lang="en-US" baseline="0" dirty="0" smtClean="0"/>
              <a:t>with </a:t>
            </a:r>
            <a:r>
              <a:rPr lang="en-US" baseline="0" dirty="0" err="1" smtClean="0"/>
              <a:t>ProtectionLevel</a:t>
            </a:r>
            <a:r>
              <a:rPr lang="en-US" baseline="0" dirty="0" smtClean="0"/>
              <a:t> </a:t>
            </a:r>
            <a:r>
              <a:rPr lang="en-US" sz="28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EncryptSensitiveWithUserKey</a:t>
            </a:r>
            <a:r>
              <a:rPr lang="en-US" sz="28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default, prevents execution, </a:t>
            </a:r>
            <a:r>
              <a:rPr lang="en-US" sz="28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migration.</a:t>
            </a:r>
            <a:endParaRPr lang="en-US" sz="28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i="1" dirty="0" smtClean="0"/>
              <a:t>Dave to the rescue!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 at the </a:t>
            </a:r>
            <a:r>
              <a:rPr lang="en-US" dirty="0" smtClean="0"/>
              <a:t>packages’ </a:t>
            </a:r>
            <a:r>
              <a:rPr lang="en-US" dirty="0" smtClean="0"/>
              <a:t>code </a:t>
            </a:r>
            <a:r>
              <a:rPr lang="en-US" dirty="0" smtClean="0"/>
              <a:t>stored in </a:t>
            </a:r>
            <a:r>
              <a:rPr lang="en-US" dirty="0" smtClean="0"/>
              <a:t>MSDB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get at the code in the packages, need to export them from MSDB to folder structure.</a:t>
            </a:r>
          </a:p>
          <a:p>
            <a:r>
              <a:rPr lang="en-US" dirty="0" smtClean="0"/>
              <a:t>Found a great tool for this job:</a:t>
            </a:r>
            <a:br>
              <a:rPr lang="en-US" dirty="0" smtClean="0"/>
            </a:br>
            <a:r>
              <a:rPr lang="en-US" baseline="0" dirty="0" smtClean="0">
                <a:hlinkClick r:id="rId2"/>
              </a:rPr>
              <a:t>http://www.windowsitpro.com/article/tips/easily-import-and-export-ssis-packages.aspx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(Could have used DTUTIL one package at a time)</a:t>
            </a:r>
            <a:endParaRPr lang="en-US" baseline="0" dirty="0" smtClean="0"/>
          </a:p>
          <a:p>
            <a:r>
              <a:rPr lang="en-US" dirty="0" smtClean="0"/>
              <a:t>In VS 2005, create new SSIS project in each folder and add existing packages.</a:t>
            </a:r>
          </a:p>
          <a:p>
            <a:r>
              <a:rPr lang="en-US" baseline="0" dirty="0" smtClean="0"/>
              <a:t>OK I can see code</a:t>
            </a:r>
            <a:r>
              <a:rPr lang="en-US" baseline="0" dirty="0" smtClean="0"/>
              <a:t>! Let’s migrate to SQL</a:t>
            </a:r>
            <a:r>
              <a:rPr lang="en-US" dirty="0" smtClean="0"/>
              <a:t> ‘</a:t>
            </a:r>
            <a:r>
              <a:rPr lang="en-US" baseline="0" dirty="0" smtClean="0"/>
              <a:t>08</a:t>
            </a:r>
            <a:endParaRPr lang="en-US" baseline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SSIS</a:t>
            </a:r>
            <a:r>
              <a:rPr lang="en-US" baseline="0" dirty="0" smtClean="0"/>
              <a:t> Migration Wizard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819400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Open </a:t>
            </a:r>
            <a:r>
              <a:rPr lang="en-US" sz="2400" dirty="0" smtClean="0"/>
              <a:t>project in VS 2008, </a:t>
            </a:r>
            <a:r>
              <a:rPr lang="en-US" sz="2400" dirty="0" smtClean="0"/>
              <a:t>Run upgrade wizard, and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get this error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Similar errors in SQL Agent log: </a:t>
            </a:r>
            <a:br>
              <a:rPr lang="en-US" sz="2400" dirty="0" smtClean="0"/>
            </a:br>
            <a:r>
              <a:rPr lang="en-US" sz="2400" dirty="0" smtClean="0"/>
              <a:t>Failed </a:t>
            </a:r>
            <a:r>
              <a:rPr lang="en-US" sz="2400" dirty="0" smtClean="0"/>
              <a:t>to decrypt protected XML node “</a:t>
            </a:r>
            <a:r>
              <a:rPr lang="en-US" sz="2400" dirty="0" err="1" smtClean="0"/>
              <a:t>DTS:Password</a:t>
            </a:r>
            <a:r>
              <a:rPr lang="en-US" sz="2400" dirty="0" smtClean="0"/>
              <a:t>”</a:t>
            </a:r>
          </a:p>
          <a:p>
            <a:r>
              <a:rPr lang="en-US" sz="2400" dirty="0" smtClean="0"/>
              <a:t>Why? 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4" name="Picture 3" descr="upgrade wizard erro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1143000"/>
            <a:ext cx="5820588" cy="55157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ProtectionLevel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60198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Packages</a:t>
            </a:r>
            <a:r>
              <a:rPr lang="en-US" baseline="0" dirty="0" smtClean="0"/>
              <a:t> are code plus secrets to protect</a:t>
            </a:r>
          </a:p>
          <a:p>
            <a:pPr lvl="1"/>
            <a:r>
              <a:rPr lang="en-US" dirty="0" err="1" smtClean="0"/>
              <a:t>Sql</a:t>
            </a:r>
            <a:r>
              <a:rPr lang="en-US" baseline="0" dirty="0" smtClean="0"/>
              <a:t> user passwords</a:t>
            </a:r>
          </a:p>
          <a:p>
            <a:pPr lvl="1"/>
            <a:r>
              <a:rPr lang="en-US" baseline="0" dirty="0" smtClean="0"/>
              <a:t>Ftp passwords</a:t>
            </a:r>
          </a:p>
          <a:p>
            <a:pPr lvl="1"/>
            <a:r>
              <a:rPr lang="en-US" dirty="0" smtClean="0"/>
              <a:t>Other connection strings</a:t>
            </a:r>
          </a:p>
          <a:p>
            <a:r>
              <a:rPr lang="en-US" b="1" dirty="0" err="1" smtClean="0"/>
              <a:t>EncryptSensitiveWithUserKey</a:t>
            </a:r>
            <a:r>
              <a:rPr lang="en-US" dirty="0" smtClean="0"/>
              <a:t> is default, but can’t share packages with other developers or execute from service account</a:t>
            </a:r>
            <a:r>
              <a:rPr lang="en-US" dirty="0" smtClean="0"/>
              <a:t>. The developer who creates package is the ONLY ONE who can access this variable!</a:t>
            </a:r>
            <a:endParaRPr lang="en-US" dirty="0" smtClean="0"/>
          </a:p>
          <a:p>
            <a:r>
              <a:rPr lang="en-US" dirty="0" smtClean="0"/>
              <a:t>In a production environment the right answer </a:t>
            </a:r>
            <a:r>
              <a:rPr lang="en-US" dirty="0" smtClean="0"/>
              <a:t>(IMHO) is </a:t>
            </a:r>
            <a:r>
              <a:rPr lang="en-US" b="1" dirty="0" err="1" smtClean="0"/>
              <a:t>DontSaveSensitive</a:t>
            </a:r>
            <a:r>
              <a:rPr lang="en-US" dirty="0" smtClean="0"/>
              <a:t> plus Package Configurations!</a:t>
            </a:r>
          </a:p>
        </p:txBody>
      </p:sp>
      <p:pic>
        <p:nvPicPr>
          <p:cNvPr id="5" name="Picture 4" descr="ProtectionLevel00_thumb[1]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1447800"/>
            <a:ext cx="2800350" cy="3714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2137</TotalTime>
  <Words>949</Words>
  <Application>Microsoft Office PowerPoint</Application>
  <PresentationFormat>On-screen Show (4:3)</PresentationFormat>
  <Paragraphs>141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Flow</vt:lpstr>
      <vt:lpstr>Microsoft Office Excel Worksheet</vt:lpstr>
      <vt:lpstr>Migrating SSIS Packages from 2005 to 2008 Lessons Learned</vt:lpstr>
      <vt:lpstr>How do I migrate SSIS Packages from 2005 to 2008</vt:lpstr>
      <vt:lpstr>Thanks For Listening!</vt:lpstr>
      <vt:lpstr>Just Kidding! Migrating SSIS Packages can be a significant project… </vt:lpstr>
      <vt:lpstr>My Scenario</vt:lpstr>
      <vt:lpstr>Issues</vt:lpstr>
      <vt:lpstr>Get at the packages’ code stored in MSDB</vt:lpstr>
      <vt:lpstr>SSIS Migration Wizard</vt:lpstr>
      <vt:lpstr>ProtectionLevel</vt:lpstr>
      <vt:lpstr>How do I fix it?</vt:lpstr>
      <vt:lpstr>Package Configurations</vt:lpstr>
      <vt:lpstr>Have to edit 70 SSIS Packages by hand? You can..</vt:lpstr>
      <vt:lpstr>SSIS Packages are a GUI front end on XML code!</vt:lpstr>
      <vt:lpstr>More Search and Replace Goodness</vt:lpstr>
      <vt:lpstr>Template Package</vt:lpstr>
      <vt:lpstr>Logging</vt:lpstr>
      <vt:lpstr>Results</vt:lpstr>
      <vt:lpstr>Deployment and Automation</vt:lpstr>
      <vt:lpstr>Where do I put everything related to my SSIS Packages?</vt:lpstr>
      <vt:lpstr>All in the process..</vt:lpstr>
      <vt:lpstr>Results part 2..</vt:lpstr>
      <vt:lpstr>References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Migrating SSIS Packages from 2005 to 2008 Lessons Learned</dc:title>
  <dc:creator>David Cobb</dc:creator>
  <cp:lastModifiedBy>David Cobb</cp:lastModifiedBy>
  <cp:revision>190</cp:revision>
  <dcterms:created xsi:type="dcterms:W3CDTF">2011-03-07T23:54:15Z</dcterms:created>
  <dcterms:modified xsi:type="dcterms:W3CDTF">2011-03-10T00:51:52Z</dcterms:modified>
</cp:coreProperties>
</file>